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6"/>
  </p:notesMasterIdLst>
  <p:sldIdLst>
    <p:sldId id="265" r:id="rId2"/>
    <p:sldId id="386" r:id="rId3"/>
    <p:sldId id="437" r:id="rId4"/>
    <p:sldId id="438" r:id="rId5"/>
    <p:sldId id="439" r:id="rId6"/>
    <p:sldId id="319" r:id="rId7"/>
    <p:sldId id="440" r:id="rId8"/>
    <p:sldId id="441" r:id="rId9"/>
    <p:sldId id="442" r:id="rId10"/>
    <p:sldId id="443" r:id="rId11"/>
    <p:sldId id="444" r:id="rId12"/>
    <p:sldId id="445" r:id="rId13"/>
    <p:sldId id="447" r:id="rId14"/>
    <p:sldId id="316" r:id="rId15"/>
  </p:sldIdLst>
  <p:sldSz cx="24793575" cy="14382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0C0A"/>
    <a:srgbClr val="A745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4" autoAdjust="0"/>
    <p:restoredTop sz="95658"/>
  </p:normalViewPr>
  <p:slideViewPr>
    <p:cSldViewPr snapToGrid="0">
      <p:cViewPr varScale="1">
        <p:scale>
          <a:sx n="60" d="100"/>
          <a:sy n="60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6A6D9-1C47-5740-8B6E-E530FB51F31D}" type="datetimeFigureOut">
              <a:rPr kumimoji="1" lang="zh-CN" altLang="en-US" smtClean="0"/>
              <a:t>2024/9/19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69938" y="1143000"/>
            <a:ext cx="5318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3ECE5-F525-8840-8F5E-F3CC8E0AB95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1438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32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1pPr>
    <a:lvl2pPr marL="457116" algn="l" defTabSz="914232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2pPr>
    <a:lvl3pPr marL="914232" algn="l" defTabSz="914232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3pPr>
    <a:lvl4pPr marL="1371347" algn="l" defTabSz="914232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4pPr>
    <a:lvl5pPr marL="1828463" algn="l" defTabSz="914232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5pPr>
    <a:lvl6pPr marL="2285578" algn="l" defTabSz="914232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6pPr>
    <a:lvl7pPr marL="2742694" algn="l" defTabSz="914232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7pPr>
    <a:lvl8pPr marL="3199810" algn="l" defTabSz="914232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8pPr>
    <a:lvl9pPr marL="3656925" algn="l" defTabSz="914232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83ECE5-F525-8840-8F5E-F3CC8E0AB95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6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99197" y="2353845"/>
            <a:ext cx="18595181" cy="5007328"/>
          </a:xfrm>
        </p:spPr>
        <p:txBody>
          <a:bodyPr anchor="b"/>
          <a:lstStyle>
            <a:lvl1pPr algn="ctr">
              <a:defRPr sz="1220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99197" y="7554274"/>
            <a:ext cx="18595181" cy="3472501"/>
          </a:xfrm>
        </p:spPr>
        <p:txBody>
          <a:bodyPr/>
          <a:lstStyle>
            <a:lvl1pPr marL="0" indent="0" algn="ctr">
              <a:buNone/>
              <a:defRPr sz="4881"/>
            </a:lvl1pPr>
            <a:lvl2pPr marL="929762" indent="0" algn="ctr">
              <a:buNone/>
              <a:defRPr sz="4067"/>
            </a:lvl2pPr>
            <a:lvl3pPr marL="1859524" indent="0" algn="ctr">
              <a:buNone/>
              <a:defRPr sz="3660"/>
            </a:lvl3pPr>
            <a:lvl4pPr marL="2789286" indent="0" algn="ctr">
              <a:buNone/>
              <a:defRPr sz="3254"/>
            </a:lvl4pPr>
            <a:lvl5pPr marL="3719048" indent="0" algn="ctr">
              <a:buNone/>
              <a:defRPr sz="3254"/>
            </a:lvl5pPr>
            <a:lvl6pPr marL="4648810" indent="0" algn="ctr">
              <a:buNone/>
              <a:defRPr sz="3254"/>
            </a:lvl6pPr>
            <a:lvl7pPr marL="5578572" indent="0" algn="ctr">
              <a:buNone/>
              <a:defRPr sz="3254"/>
            </a:lvl7pPr>
            <a:lvl8pPr marL="6508333" indent="0" algn="ctr">
              <a:buNone/>
              <a:defRPr sz="3254"/>
            </a:lvl8pPr>
            <a:lvl9pPr marL="7438095" indent="0" algn="ctr">
              <a:buNone/>
              <a:defRPr sz="325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319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2514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742902" y="765748"/>
            <a:ext cx="5346115" cy="1218871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04558" y="765748"/>
            <a:ext cx="15728424" cy="1218871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30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F265D56-37FC-AF47-A080-973601013F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9246622" y="12704989"/>
            <a:ext cx="5311550" cy="124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969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1645" y="3585702"/>
            <a:ext cx="21384458" cy="5982823"/>
          </a:xfrm>
        </p:spPr>
        <p:txBody>
          <a:bodyPr anchor="b"/>
          <a:lstStyle>
            <a:lvl1pPr>
              <a:defRPr sz="1220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91645" y="9625125"/>
            <a:ext cx="21384458" cy="3146226"/>
          </a:xfrm>
        </p:spPr>
        <p:txBody>
          <a:bodyPr/>
          <a:lstStyle>
            <a:lvl1pPr marL="0" indent="0">
              <a:buNone/>
              <a:defRPr sz="4881">
                <a:solidFill>
                  <a:schemeClr val="tx1">
                    <a:tint val="75000"/>
                  </a:schemeClr>
                </a:solidFill>
              </a:defRPr>
            </a:lvl1pPr>
            <a:lvl2pPr marL="929762" indent="0">
              <a:buNone/>
              <a:defRPr sz="4067">
                <a:solidFill>
                  <a:schemeClr val="tx1">
                    <a:tint val="75000"/>
                  </a:schemeClr>
                </a:solidFill>
              </a:defRPr>
            </a:lvl2pPr>
            <a:lvl3pPr marL="1859524" indent="0">
              <a:buNone/>
              <a:defRPr sz="3660">
                <a:solidFill>
                  <a:schemeClr val="tx1">
                    <a:tint val="75000"/>
                  </a:schemeClr>
                </a:solidFill>
              </a:defRPr>
            </a:lvl3pPr>
            <a:lvl4pPr marL="2789286" indent="0">
              <a:buNone/>
              <a:defRPr sz="3254">
                <a:solidFill>
                  <a:schemeClr val="tx1">
                    <a:tint val="75000"/>
                  </a:schemeClr>
                </a:solidFill>
              </a:defRPr>
            </a:lvl4pPr>
            <a:lvl5pPr marL="3719048" indent="0">
              <a:buNone/>
              <a:defRPr sz="3254">
                <a:solidFill>
                  <a:schemeClr val="tx1">
                    <a:tint val="75000"/>
                  </a:schemeClr>
                </a:solidFill>
              </a:defRPr>
            </a:lvl5pPr>
            <a:lvl6pPr marL="4648810" indent="0">
              <a:buNone/>
              <a:defRPr sz="3254">
                <a:solidFill>
                  <a:schemeClr val="tx1">
                    <a:tint val="75000"/>
                  </a:schemeClr>
                </a:solidFill>
              </a:defRPr>
            </a:lvl6pPr>
            <a:lvl7pPr marL="5578572" indent="0">
              <a:buNone/>
              <a:defRPr sz="3254">
                <a:solidFill>
                  <a:schemeClr val="tx1">
                    <a:tint val="75000"/>
                  </a:schemeClr>
                </a:solidFill>
              </a:defRPr>
            </a:lvl7pPr>
            <a:lvl8pPr marL="6508333" indent="0">
              <a:buNone/>
              <a:defRPr sz="3254">
                <a:solidFill>
                  <a:schemeClr val="tx1">
                    <a:tint val="75000"/>
                  </a:schemeClr>
                </a:solidFill>
              </a:defRPr>
            </a:lvl8pPr>
            <a:lvl9pPr marL="7438095" indent="0">
              <a:buNone/>
              <a:defRPr sz="32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495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04558" y="3828741"/>
            <a:ext cx="10537269" cy="912572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51748" y="3828741"/>
            <a:ext cx="10537269" cy="912572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329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7788" y="765749"/>
            <a:ext cx="21384458" cy="2780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7789" y="3525772"/>
            <a:ext cx="10488843" cy="1727927"/>
          </a:xfrm>
        </p:spPr>
        <p:txBody>
          <a:bodyPr anchor="b"/>
          <a:lstStyle>
            <a:lvl1pPr marL="0" indent="0">
              <a:buNone/>
              <a:defRPr sz="4881" b="1"/>
            </a:lvl1pPr>
            <a:lvl2pPr marL="929762" indent="0">
              <a:buNone/>
              <a:defRPr sz="4067" b="1"/>
            </a:lvl2pPr>
            <a:lvl3pPr marL="1859524" indent="0">
              <a:buNone/>
              <a:defRPr sz="3660" b="1"/>
            </a:lvl3pPr>
            <a:lvl4pPr marL="2789286" indent="0">
              <a:buNone/>
              <a:defRPr sz="3254" b="1"/>
            </a:lvl4pPr>
            <a:lvl5pPr marL="3719048" indent="0">
              <a:buNone/>
              <a:defRPr sz="3254" b="1"/>
            </a:lvl5pPr>
            <a:lvl6pPr marL="4648810" indent="0">
              <a:buNone/>
              <a:defRPr sz="3254" b="1"/>
            </a:lvl6pPr>
            <a:lvl7pPr marL="5578572" indent="0">
              <a:buNone/>
              <a:defRPr sz="3254" b="1"/>
            </a:lvl7pPr>
            <a:lvl8pPr marL="6508333" indent="0">
              <a:buNone/>
              <a:defRPr sz="3254" b="1"/>
            </a:lvl8pPr>
            <a:lvl9pPr marL="7438095" indent="0">
              <a:buNone/>
              <a:defRPr sz="325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07789" y="5253699"/>
            <a:ext cx="10488843" cy="7727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551747" y="3525772"/>
            <a:ext cx="10540499" cy="1727927"/>
          </a:xfrm>
        </p:spPr>
        <p:txBody>
          <a:bodyPr anchor="b"/>
          <a:lstStyle>
            <a:lvl1pPr marL="0" indent="0">
              <a:buNone/>
              <a:defRPr sz="4881" b="1"/>
            </a:lvl1pPr>
            <a:lvl2pPr marL="929762" indent="0">
              <a:buNone/>
              <a:defRPr sz="4067" b="1"/>
            </a:lvl2pPr>
            <a:lvl3pPr marL="1859524" indent="0">
              <a:buNone/>
              <a:defRPr sz="3660" b="1"/>
            </a:lvl3pPr>
            <a:lvl4pPr marL="2789286" indent="0">
              <a:buNone/>
              <a:defRPr sz="3254" b="1"/>
            </a:lvl4pPr>
            <a:lvl5pPr marL="3719048" indent="0">
              <a:buNone/>
              <a:defRPr sz="3254" b="1"/>
            </a:lvl5pPr>
            <a:lvl6pPr marL="4648810" indent="0">
              <a:buNone/>
              <a:defRPr sz="3254" b="1"/>
            </a:lvl6pPr>
            <a:lvl7pPr marL="5578572" indent="0">
              <a:buNone/>
              <a:defRPr sz="3254" b="1"/>
            </a:lvl7pPr>
            <a:lvl8pPr marL="6508333" indent="0">
              <a:buNone/>
              <a:defRPr sz="3254" b="1"/>
            </a:lvl8pPr>
            <a:lvl9pPr marL="7438095" indent="0">
              <a:buNone/>
              <a:defRPr sz="325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551747" y="5253699"/>
            <a:ext cx="10540499" cy="7727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276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081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346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7788" y="958850"/>
            <a:ext cx="7996573" cy="3355975"/>
          </a:xfrm>
        </p:spPr>
        <p:txBody>
          <a:bodyPr anchor="b"/>
          <a:lstStyle>
            <a:lvl1pPr>
              <a:defRPr sz="650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40499" y="2070851"/>
            <a:ext cx="12551747" cy="10221075"/>
          </a:xfrm>
        </p:spPr>
        <p:txBody>
          <a:bodyPr/>
          <a:lstStyle>
            <a:lvl1pPr>
              <a:defRPr sz="6508"/>
            </a:lvl1pPr>
            <a:lvl2pPr>
              <a:defRPr sz="5694"/>
            </a:lvl2pPr>
            <a:lvl3pPr>
              <a:defRPr sz="4881"/>
            </a:lvl3pPr>
            <a:lvl4pPr>
              <a:defRPr sz="4067"/>
            </a:lvl4pPr>
            <a:lvl5pPr>
              <a:defRPr sz="4067"/>
            </a:lvl5pPr>
            <a:lvl6pPr>
              <a:defRPr sz="4067"/>
            </a:lvl6pPr>
            <a:lvl7pPr>
              <a:defRPr sz="4067"/>
            </a:lvl7pPr>
            <a:lvl8pPr>
              <a:defRPr sz="4067"/>
            </a:lvl8pPr>
            <a:lvl9pPr>
              <a:defRPr sz="40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07788" y="4314825"/>
            <a:ext cx="7996573" cy="7993747"/>
          </a:xfrm>
        </p:spPr>
        <p:txBody>
          <a:bodyPr/>
          <a:lstStyle>
            <a:lvl1pPr marL="0" indent="0">
              <a:buNone/>
              <a:defRPr sz="3254"/>
            </a:lvl1pPr>
            <a:lvl2pPr marL="929762" indent="0">
              <a:buNone/>
              <a:defRPr sz="2847"/>
            </a:lvl2pPr>
            <a:lvl3pPr marL="1859524" indent="0">
              <a:buNone/>
              <a:defRPr sz="2440"/>
            </a:lvl3pPr>
            <a:lvl4pPr marL="2789286" indent="0">
              <a:buNone/>
              <a:defRPr sz="2034"/>
            </a:lvl4pPr>
            <a:lvl5pPr marL="3719048" indent="0">
              <a:buNone/>
              <a:defRPr sz="2034"/>
            </a:lvl5pPr>
            <a:lvl6pPr marL="4648810" indent="0">
              <a:buNone/>
              <a:defRPr sz="2034"/>
            </a:lvl6pPr>
            <a:lvl7pPr marL="5578572" indent="0">
              <a:buNone/>
              <a:defRPr sz="2034"/>
            </a:lvl7pPr>
            <a:lvl8pPr marL="6508333" indent="0">
              <a:buNone/>
              <a:defRPr sz="2034"/>
            </a:lvl8pPr>
            <a:lvl9pPr marL="7438095" indent="0">
              <a:buNone/>
              <a:defRPr sz="203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7826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7788" y="958850"/>
            <a:ext cx="7996573" cy="3355975"/>
          </a:xfrm>
        </p:spPr>
        <p:txBody>
          <a:bodyPr anchor="b"/>
          <a:lstStyle>
            <a:lvl1pPr>
              <a:defRPr sz="650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540499" y="2070851"/>
            <a:ext cx="12551747" cy="10221075"/>
          </a:xfrm>
        </p:spPr>
        <p:txBody>
          <a:bodyPr anchor="t"/>
          <a:lstStyle>
            <a:lvl1pPr marL="0" indent="0">
              <a:buNone/>
              <a:defRPr sz="6508"/>
            </a:lvl1pPr>
            <a:lvl2pPr marL="929762" indent="0">
              <a:buNone/>
              <a:defRPr sz="5694"/>
            </a:lvl2pPr>
            <a:lvl3pPr marL="1859524" indent="0">
              <a:buNone/>
              <a:defRPr sz="4881"/>
            </a:lvl3pPr>
            <a:lvl4pPr marL="2789286" indent="0">
              <a:buNone/>
              <a:defRPr sz="4067"/>
            </a:lvl4pPr>
            <a:lvl5pPr marL="3719048" indent="0">
              <a:buNone/>
              <a:defRPr sz="4067"/>
            </a:lvl5pPr>
            <a:lvl6pPr marL="4648810" indent="0">
              <a:buNone/>
              <a:defRPr sz="4067"/>
            </a:lvl6pPr>
            <a:lvl7pPr marL="5578572" indent="0">
              <a:buNone/>
              <a:defRPr sz="4067"/>
            </a:lvl7pPr>
            <a:lvl8pPr marL="6508333" indent="0">
              <a:buNone/>
              <a:defRPr sz="4067"/>
            </a:lvl8pPr>
            <a:lvl9pPr marL="7438095" indent="0">
              <a:buNone/>
              <a:defRPr sz="406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07788" y="4314825"/>
            <a:ext cx="7996573" cy="7993747"/>
          </a:xfrm>
        </p:spPr>
        <p:txBody>
          <a:bodyPr/>
          <a:lstStyle>
            <a:lvl1pPr marL="0" indent="0">
              <a:buNone/>
              <a:defRPr sz="3254"/>
            </a:lvl1pPr>
            <a:lvl2pPr marL="929762" indent="0">
              <a:buNone/>
              <a:defRPr sz="2847"/>
            </a:lvl2pPr>
            <a:lvl3pPr marL="1859524" indent="0">
              <a:buNone/>
              <a:defRPr sz="2440"/>
            </a:lvl3pPr>
            <a:lvl4pPr marL="2789286" indent="0">
              <a:buNone/>
              <a:defRPr sz="2034"/>
            </a:lvl4pPr>
            <a:lvl5pPr marL="3719048" indent="0">
              <a:buNone/>
              <a:defRPr sz="2034"/>
            </a:lvl5pPr>
            <a:lvl6pPr marL="4648810" indent="0">
              <a:buNone/>
              <a:defRPr sz="2034"/>
            </a:lvl6pPr>
            <a:lvl7pPr marL="5578572" indent="0">
              <a:buNone/>
              <a:defRPr sz="2034"/>
            </a:lvl7pPr>
            <a:lvl8pPr marL="6508333" indent="0">
              <a:buNone/>
              <a:defRPr sz="2034"/>
            </a:lvl8pPr>
            <a:lvl9pPr marL="7438095" indent="0">
              <a:buNone/>
              <a:defRPr sz="203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498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04559" y="765749"/>
            <a:ext cx="21384458" cy="278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4559" y="3828741"/>
            <a:ext cx="21384458" cy="9125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04558" y="13330680"/>
            <a:ext cx="5578554" cy="7657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6933-8A58-4AAE-A241-7DF33609E334}" type="datetimeFigureOut">
              <a:rPr lang="zh-CN" altLang="en-US" smtClean="0"/>
              <a:t>2024/9/19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12872" y="13330680"/>
            <a:ext cx="8367832" cy="7657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510463" y="13330680"/>
            <a:ext cx="5578554" cy="7657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7A9599-2B0F-460D-B81C-EF5FFF6806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270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1859524" rtl="0" eaLnBrk="1" latinLnBrk="0" hangingPunct="1">
        <a:lnSpc>
          <a:spcPct val="90000"/>
        </a:lnSpc>
        <a:spcBef>
          <a:spcPct val="0"/>
        </a:spcBef>
        <a:buNone/>
        <a:defRPr sz="89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4881" indent="-464881" algn="l" defTabSz="1859524" rtl="0" eaLnBrk="1" latinLnBrk="0" hangingPunct="1">
        <a:lnSpc>
          <a:spcPct val="90000"/>
        </a:lnSpc>
        <a:spcBef>
          <a:spcPts val="2034"/>
        </a:spcBef>
        <a:buFont typeface="Arial" panose="020B0604020202020204" pitchFamily="34" charset="0"/>
        <a:buChar char="•"/>
        <a:defRPr sz="5694" kern="1200">
          <a:solidFill>
            <a:schemeClr val="tx1"/>
          </a:solidFill>
          <a:latin typeface="+mn-lt"/>
          <a:ea typeface="+mn-ea"/>
          <a:cs typeface="+mn-cs"/>
        </a:defRPr>
      </a:lvl1pPr>
      <a:lvl2pPr marL="1394643" indent="-464881" algn="l" defTabSz="1859524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4881" kern="1200">
          <a:solidFill>
            <a:schemeClr val="tx1"/>
          </a:solidFill>
          <a:latin typeface="+mn-lt"/>
          <a:ea typeface="+mn-ea"/>
          <a:cs typeface="+mn-cs"/>
        </a:defRPr>
      </a:lvl2pPr>
      <a:lvl3pPr marL="2324405" indent="-464881" algn="l" defTabSz="1859524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4067" kern="1200">
          <a:solidFill>
            <a:schemeClr val="tx1"/>
          </a:solidFill>
          <a:latin typeface="+mn-lt"/>
          <a:ea typeface="+mn-ea"/>
          <a:cs typeface="+mn-cs"/>
        </a:defRPr>
      </a:lvl3pPr>
      <a:lvl4pPr marL="3254167" indent="-464881" algn="l" defTabSz="1859524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4pPr>
      <a:lvl5pPr marL="4183929" indent="-464881" algn="l" defTabSz="1859524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5pPr>
      <a:lvl6pPr marL="5113691" indent="-464881" algn="l" defTabSz="1859524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6pPr>
      <a:lvl7pPr marL="6043452" indent="-464881" algn="l" defTabSz="1859524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7pPr>
      <a:lvl8pPr marL="6973214" indent="-464881" algn="l" defTabSz="1859524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8pPr>
      <a:lvl9pPr marL="7902976" indent="-464881" algn="l" defTabSz="1859524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59524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1pPr>
      <a:lvl2pPr marL="929762" algn="l" defTabSz="1859524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2pPr>
      <a:lvl3pPr marL="1859524" algn="l" defTabSz="1859524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3pPr>
      <a:lvl4pPr marL="2789286" algn="l" defTabSz="1859524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4pPr>
      <a:lvl5pPr marL="3719048" algn="l" defTabSz="1859524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5pPr>
      <a:lvl6pPr marL="4648810" algn="l" defTabSz="1859524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6pPr>
      <a:lvl7pPr marL="5578572" algn="l" defTabSz="1859524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7pPr>
      <a:lvl8pPr marL="6508333" algn="l" defTabSz="1859524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8pPr>
      <a:lvl9pPr marL="7438095" algn="l" defTabSz="1859524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8A9D735-601B-3143-8EFA-A319DC39F6B1}"/>
              </a:ext>
            </a:extLst>
          </p:cNvPr>
          <p:cNvSpPr txBox="1"/>
          <p:nvPr/>
        </p:nvSpPr>
        <p:spPr>
          <a:xfrm>
            <a:off x="9542914" y="11049873"/>
            <a:ext cx="54168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400" dirty="0">
                <a:latin typeface="Times" pitchFamily="2" charset="0"/>
              </a:rPr>
              <a:t>Presenter: 	</a:t>
            </a:r>
            <a:r>
              <a:rPr kumimoji="1" lang="en-US" altLang="zh-CN" sz="4400" dirty="0" err="1">
                <a:latin typeface="Times" pitchFamily="2" charset="0"/>
              </a:rPr>
              <a:t>Jingjing</a:t>
            </a:r>
            <a:r>
              <a:rPr kumimoji="1" lang="en-US" altLang="zh-CN" sz="4400" dirty="0">
                <a:latin typeface="Times" pitchFamily="2" charset="0"/>
              </a:rPr>
              <a:t> Li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FBC8FB5-A682-A747-955C-221DD21DED4E}"/>
              </a:ext>
            </a:extLst>
          </p:cNvPr>
          <p:cNvSpPr txBox="1"/>
          <p:nvPr/>
        </p:nvSpPr>
        <p:spPr>
          <a:xfrm>
            <a:off x="297715" y="13613309"/>
            <a:ext cx="2768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/>
              <a:t>2024.09.19</a:t>
            </a:r>
            <a:endParaRPr kumimoji="1" lang="zh-CN" altLang="en-US" sz="44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F2E0B2-DDBA-1C44-8576-393F1C5DA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059" y="4879383"/>
            <a:ext cx="14380577" cy="352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119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2DD0E-C57E-7042-A6AD-A1C81FE51F7B}"/>
              </a:ext>
            </a:extLst>
          </p:cNvPr>
          <p:cNvSpPr txBox="1">
            <a:spLocks/>
          </p:cNvSpPr>
          <p:nvPr/>
        </p:nvSpPr>
        <p:spPr>
          <a:xfrm>
            <a:off x="619027" y="222643"/>
            <a:ext cx="24174548" cy="2391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8595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94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zh-CN" sz="7200" b="1" dirty="0">
                <a:latin typeface="Times" pitchFamily="2" charset="0"/>
              </a:rPr>
              <a:t>Analysis</a:t>
            </a:r>
            <a:r>
              <a:rPr lang="zh-CN" altLang="en-US" sz="7200" b="1" dirty="0">
                <a:latin typeface="Times" pitchFamily="2" charset="0"/>
              </a:rPr>
              <a:t> </a:t>
            </a:r>
            <a:r>
              <a:rPr lang="en-US" altLang="zh-CN" sz="7200" b="1" dirty="0">
                <a:latin typeface="Times" pitchFamily="2" charset="0"/>
              </a:rPr>
              <a:t>and Applications</a:t>
            </a:r>
            <a:endParaRPr lang="en-US" altLang="zh-CN" sz="4800" b="1" dirty="0">
              <a:latin typeface="Times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B36EA6-4560-F749-91E7-B6132114FD37}"/>
              </a:ext>
            </a:extLst>
          </p:cNvPr>
          <p:cNvSpPr/>
          <p:nvPr/>
        </p:nvSpPr>
        <p:spPr>
          <a:xfrm>
            <a:off x="0" y="2341750"/>
            <a:ext cx="10950498" cy="234195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9">
            <a:extLst>
              <a:ext uri="{FF2B5EF4-FFF2-40B4-BE49-F238E27FC236}">
                <a16:creationId xmlns:a16="http://schemas.microsoft.com/office/drawing/2014/main" id="{B78F8566-9422-D84A-B30C-1B6072A75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4470" y="2935049"/>
            <a:ext cx="11482191" cy="12425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Upgrading text-based detectors to audio-based.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A pretrained text-based detection model, </a:t>
            </a:r>
            <a:r>
              <a:rPr kumimoji="1" lang="en-US" altLang="zh-CN" sz="4218" dirty="0" err="1"/>
              <a:t>Detic</a:t>
            </a:r>
            <a:r>
              <a:rPr kumimoji="1" lang="en-US" altLang="zh-CN" sz="4218" dirty="0"/>
              <a:t> [86]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simply replace its CLIP-based ‘class’ (text) embeddings with IMAGEBIND’s audio embeddings.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Without training, this creates an ‘audio’-based detector that can detect and segment objects based on audio prompts.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E.g., we can prompt the detector with the barking sound of a dog to localize a dog.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5556E7-E847-A940-A9D3-31BA6DD4A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8014" y="3639658"/>
            <a:ext cx="9947788" cy="595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747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2DD0E-C57E-7042-A6AD-A1C81FE51F7B}"/>
              </a:ext>
            </a:extLst>
          </p:cNvPr>
          <p:cNvSpPr txBox="1">
            <a:spLocks/>
          </p:cNvSpPr>
          <p:nvPr/>
        </p:nvSpPr>
        <p:spPr>
          <a:xfrm>
            <a:off x="619027" y="222643"/>
            <a:ext cx="24174548" cy="2391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8595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94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zh-CN" sz="7200" b="1" dirty="0">
                <a:latin typeface="Times" pitchFamily="2" charset="0"/>
              </a:rPr>
              <a:t>Analysis</a:t>
            </a:r>
            <a:r>
              <a:rPr lang="zh-CN" altLang="en-US" sz="7200" b="1" dirty="0">
                <a:latin typeface="Times" pitchFamily="2" charset="0"/>
              </a:rPr>
              <a:t> </a:t>
            </a:r>
            <a:r>
              <a:rPr lang="en-US" altLang="zh-CN" sz="7200" b="1" dirty="0">
                <a:latin typeface="Times" pitchFamily="2" charset="0"/>
              </a:rPr>
              <a:t>and Applications</a:t>
            </a:r>
            <a:endParaRPr lang="en-US" altLang="zh-CN" sz="4800" b="1" dirty="0">
              <a:latin typeface="Times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B36EA6-4560-F749-91E7-B6132114FD37}"/>
              </a:ext>
            </a:extLst>
          </p:cNvPr>
          <p:cNvSpPr/>
          <p:nvPr/>
        </p:nvSpPr>
        <p:spPr>
          <a:xfrm>
            <a:off x="0" y="2341750"/>
            <a:ext cx="10950498" cy="234195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9">
            <a:extLst>
              <a:ext uri="{FF2B5EF4-FFF2-40B4-BE49-F238E27FC236}">
                <a16:creationId xmlns:a16="http://schemas.microsoft.com/office/drawing/2014/main" id="{B78F8566-9422-D84A-B30C-1B6072A75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4470" y="2935049"/>
            <a:ext cx="11482191" cy="9828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Upgrading text-based diffusion models to audio-based.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We use a pretrained DALLE-2 [60] diffusion model (private reimplementation) and replace its prompt embeddings by our audio embeddings.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we observe that we can repurpose the diffusion model to generate images using different types of sounds.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0F6F94C-4581-384F-99B2-25AAB1AC2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535" y="8908146"/>
            <a:ext cx="14902374" cy="385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790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2DD0E-C57E-7042-A6AD-A1C81FE51F7B}"/>
              </a:ext>
            </a:extLst>
          </p:cNvPr>
          <p:cNvSpPr txBox="1">
            <a:spLocks/>
          </p:cNvSpPr>
          <p:nvPr/>
        </p:nvSpPr>
        <p:spPr>
          <a:xfrm>
            <a:off x="619027" y="222643"/>
            <a:ext cx="24174548" cy="2391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8595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94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zh-CN" sz="7200" b="1" dirty="0">
                <a:latin typeface="Times" pitchFamily="2" charset="0"/>
              </a:rPr>
              <a:t>Ablation – Scaling the Image Encoder</a:t>
            </a:r>
            <a:endParaRPr lang="en-US" altLang="zh-CN" sz="4800" b="1" dirty="0">
              <a:latin typeface="Times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B36EA6-4560-F749-91E7-B6132114FD37}"/>
              </a:ext>
            </a:extLst>
          </p:cNvPr>
          <p:cNvSpPr/>
          <p:nvPr/>
        </p:nvSpPr>
        <p:spPr>
          <a:xfrm>
            <a:off x="0" y="2341750"/>
            <a:ext cx="10950498" cy="234195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EC112E-8C07-9849-B2E8-48793703F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240" y="3279625"/>
            <a:ext cx="10338132" cy="9435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28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2DD0E-C57E-7042-A6AD-A1C81FE51F7B}"/>
              </a:ext>
            </a:extLst>
          </p:cNvPr>
          <p:cNvSpPr txBox="1">
            <a:spLocks/>
          </p:cNvSpPr>
          <p:nvPr/>
        </p:nvSpPr>
        <p:spPr>
          <a:xfrm>
            <a:off x="619027" y="222643"/>
            <a:ext cx="24174548" cy="2391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8595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94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zh-CN" sz="7200" b="1" dirty="0">
                <a:latin typeface="Times" pitchFamily="2" charset="0"/>
              </a:rPr>
              <a:t>Ablations</a:t>
            </a:r>
            <a:endParaRPr lang="en-US" altLang="zh-CN" sz="4800" b="1" dirty="0">
              <a:latin typeface="Times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B36EA6-4560-F749-91E7-B6132114FD37}"/>
              </a:ext>
            </a:extLst>
          </p:cNvPr>
          <p:cNvSpPr/>
          <p:nvPr/>
        </p:nvSpPr>
        <p:spPr>
          <a:xfrm>
            <a:off x="0" y="2341750"/>
            <a:ext cx="10950498" cy="234195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9">
            <a:extLst>
              <a:ext uri="{FF2B5EF4-FFF2-40B4-BE49-F238E27FC236}">
                <a16:creationId xmlns:a16="http://schemas.microsoft.com/office/drawing/2014/main" id="{B78F8566-9422-D84A-B30C-1B6072A75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4470" y="2935049"/>
            <a:ext cx="11482191" cy="9179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Contrastive loss temperature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Projection head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Training epochs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Data augmentation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Capacity of the audio and depth encoders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Batch size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</p:spTree>
    <p:extLst>
      <p:ext uri="{BB962C8B-B14F-4D97-AF65-F5344CB8AC3E}">
        <p14:creationId xmlns:p14="http://schemas.microsoft.com/office/powerpoint/2010/main" val="2881633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A090DD6-7A23-4E4F-9D38-87E41DB8A9F8}"/>
              </a:ext>
            </a:extLst>
          </p:cNvPr>
          <p:cNvSpPr txBox="1"/>
          <p:nvPr/>
        </p:nvSpPr>
        <p:spPr>
          <a:xfrm>
            <a:off x="10226759" y="5996205"/>
            <a:ext cx="40990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9600" dirty="0">
                <a:ea typeface="Heiti SC Medium" pitchFamily="2" charset="-128"/>
                <a:cs typeface="Apple Chancery" panose="03020702040506060504" pitchFamily="66" charset="-79"/>
              </a:rPr>
              <a:t>Thanks!</a:t>
            </a:r>
            <a:endParaRPr kumimoji="1" lang="zh-CN" altLang="en-US" sz="9600" dirty="0">
              <a:ea typeface="Heiti SC Medium" pitchFamily="2" charset="-128"/>
              <a:cs typeface="Apple Chancery" panose="03020702040506060504" pitchFamily="66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95176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FD9A155-1735-CC46-8737-BFDD441359A4}"/>
              </a:ext>
            </a:extLst>
          </p:cNvPr>
          <p:cNvSpPr txBox="1"/>
          <p:nvPr/>
        </p:nvSpPr>
        <p:spPr>
          <a:xfrm>
            <a:off x="246324" y="765211"/>
            <a:ext cx="47436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 err="1">
                <a:latin typeface="Times" pitchFamily="2" charset="0"/>
              </a:rPr>
              <a:t>ImageBind</a:t>
            </a:r>
            <a:endParaRPr kumimoji="1" lang="zh-CN" altLang="en-US" sz="8000" dirty="0">
              <a:latin typeface="Times" pitchFamily="2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9F15BC8-8FB8-ED41-B6D1-9F336D628A68}"/>
              </a:ext>
            </a:extLst>
          </p:cNvPr>
          <p:cNvSpPr/>
          <p:nvPr/>
        </p:nvSpPr>
        <p:spPr>
          <a:xfrm>
            <a:off x="-1" y="2341749"/>
            <a:ext cx="11151715" cy="290027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0" name="文本框 9">
            <a:extLst>
              <a:ext uri="{FF2B5EF4-FFF2-40B4-BE49-F238E27FC236}">
                <a16:creationId xmlns:a16="http://schemas.microsoft.com/office/drawing/2014/main" id="{0A9B5B78-BEFE-E144-96DE-64412315E6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413" y="10199829"/>
            <a:ext cx="21896020" cy="2688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One embedding to bind them all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leverage the binding property of images and we show that just aligning each modality’s embedding to image embeddings leads to an emergent alignment across all of the modalities.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75AAE5E-6827-C648-A285-AADE6D5CC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13" y="3246381"/>
            <a:ext cx="23535483" cy="668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679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FD9A155-1735-CC46-8737-BFDD441359A4}"/>
              </a:ext>
            </a:extLst>
          </p:cNvPr>
          <p:cNvSpPr txBox="1"/>
          <p:nvPr/>
        </p:nvSpPr>
        <p:spPr>
          <a:xfrm>
            <a:off x="246324" y="765211"/>
            <a:ext cx="143760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>
                <a:latin typeface="Times" pitchFamily="2" charset="0"/>
              </a:rPr>
              <a:t>Emergent multimodal applications</a:t>
            </a:r>
            <a:endParaRPr kumimoji="1" lang="zh-CN" altLang="en-US" sz="8000" dirty="0">
              <a:latin typeface="Times" pitchFamily="2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9F15BC8-8FB8-ED41-B6D1-9F336D628A68}"/>
              </a:ext>
            </a:extLst>
          </p:cNvPr>
          <p:cNvSpPr/>
          <p:nvPr/>
        </p:nvSpPr>
        <p:spPr>
          <a:xfrm>
            <a:off x="-1" y="2341749"/>
            <a:ext cx="11151715" cy="290027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C283B06-B832-CA49-8B55-9E5D720BC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961" y="3246381"/>
            <a:ext cx="23056027" cy="1002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90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FD9A155-1735-CC46-8737-BFDD441359A4}"/>
              </a:ext>
            </a:extLst>
          </p:cNvPr>
          <p:cNvSpPr txBox="1"/>
          <p:nvPr/>
        </p:nvSpPr>
        <p:spPr>
          <a:xfrm>
            <a:off x="246324" y="765211"/>
            <a:ext cx="337624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>
                <a:latin typeface="Times" pitchFamily="2" charset="0"/>
              </a:rPr>
              <a:t>Method</a:t>
            </a:r>
            <a:endParaRPr kumimoji="1" lang="zh-CN" altLang="en-US" sz="8000" dirty="0">
              <a:latin typeface="Times" pitchFamily="2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9F15BC8-8FB8-ED41-B6D1-9F336D628A68}"/>
              </a:ext>
            </a:extLst>
          </p:cNvPr>
          <p:cNvSpPr/>
          <p:nvPr/>
        </p:nvSpPr>
        <p:spPr>
          <a:xfrm>
            <a:off x="-1" y="2341749"/>
            <a:ext cx="11151715" cy="290027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0" name="文本框 9">
            <a:extLst>
              <a:ext uri="{FF2B5EF4-FFF2-40B4-BE49-F238E27FC236}">
                <a16:creationId xmlns:a16="http://schemas.microsoft.com/office/drawing/2014/main" id="{0A9B5B78-BEFE-E144-96DE-64412315E6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5004" y="2884875"/>
            <a:ext cx="23724819" cy="3337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Binding modalities with images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large-scale web datasets with (image, text) pairings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natural, self-supervised pairing of other modalities – audio, depth, thermal, and IMU data – with images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1974C92-B760-7F45-87C4-8874B2D4D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454" y="5770495"/>
            <a:ext cx="7052519" cy="70525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01AC380-5E48-9340-96FF-7EA5CF4E6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983" y="6924397"/>
            <a:ext cx="13019462" cy="169135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BE4ABE5-61BE-1548-A6A8-C131EF963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5004" y="8842652"/>
            <a:ext cx="23724819" cy="4635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Emergent alignment of unseen pairs of modalities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We observe an emergent behavior in the embedding space that aligns two pairs of modalities (M1,M2) even though we only train using the pairs (I,M1) and (I,M2).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This behavior allows us to perform a wide variety of zero-shot and cross-modal retrieval tasks without training for them.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</p:spTree>
    <p:extLst>
      <p:ext uri="{BB962C8B-B14F-4D97-AF65-F5344CB8AC3E}">
        <p14:creationId xmlns:p14="http://schemas.microsoft.com/office/powerpoint/2010/main" val="2640334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FD9A155-1735-CC46-8737-BFDD441359A4}"/>
              </a:ext>
            </a:extLst>
          </p:cNvPr>
          <p:cNvSpPr txBox="1"/>
          <p:nvPr/>
        </p:nvSpPr>
        <p:spPr>
          <a:xfrm>
            <a:off x="246324" y="765211"/>
            <a:ext cx="337624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>
                <a:latin typeface="Times" pitchFamily="2" charset="0"/>
              </a:rPr>
              <a:t>Method</a:t>
            </a:r>
            <a:endParaRPr kumimoji="1" lang="zh-CN" altLang="en-US" sz="8000" dirty="0">
              <a:latin typeface="Times" pitchFamily="2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9F15BC8-8FB8-ED41-B6D1-9F336D628A68}"/>
              </a:ext>
            </a:extLst>
          </p:cNvPr>
          <p:cNvSpPr/>
          <p:nvPr/>
        </p:nvSpPr>
        <p:spPr>
          <a:xfrm>
            <a:off x="-1" y="2341749"/>
            <a:ext cx="11151715" cy="290027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0" name="文本框 9">
            <a:extLst>
              <a:ext uri="{FF2B5EF4-FFF2-40B4-BE49-F238E27FC236}">
                <a16:creationId xmlns:a16="http://schemas.microsoft.com/office/drawing/2014/main" id="{0A9B5B78-BEFE-E144-96DE-64412315E6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5004" y="2884875"/>
            <a:ext cx="24148571" cy="13723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Implementation details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We use </a:t>
            </a:r>
            <a:r>
              <a:rPr kumimoji="1" lang="en-US" altLang="zh-CN" sz="4218" b="1" dirty="0"/>
              <a:t>separate encoders </a:t>
            </a:r>
            <a:r>
              <a:rPr kumimoji="1" lang="en-US" altLang="zh-CN" sz="4218" dirty="0"/>
              <a:t>for images, text, audio, thermal images, depth images, and IMU.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We add a modality specific linear projection head on each encoder to obtain a fixed size d dimensional embedding, that is normalized and used in the </a:t>
            </a:r>
            <a:r>
              <a:rPr kumimoji="1" lang="en-US" altLang="zh-CN" sz="4218" dirty="0" err="1"/>
              <a:t>InfoNCE</a:t>
            </a:r>
            <a:r>
              <a:rPr kumimoji="1" lang="en-US" altLang="zh-CN" sz="4218" dirty="0"/>
              <a:t> loss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This setup allows us to also </a:t>
            </a:r>
            <a:r>
              <a:rPr kumimoji="1" lang="en-US" altLang="zh-CN" sz="4218" b="1" dirty="0"/>
              <a:t>initialize a subset of the encoders using pretrained models</a:t>
            </a:r>
            <a:r>
              <a:rPr kumimoji="1" lang="en-US" altLang="zh-CN" sz="4218" dirty="0"/>
              <a:t>, e.g., the image and text encoder using CLIP [59] or </a:t>
            </a:r>
            <a:r>
              <a:rPr kumimoji="1" lang="en-US" altLang="zh-CN" sz="4218" dirty="0" err="1"/>
              <a:t>OpenCLIP</a:t>
            </a:r>
            <a:r>
              <a:rPr kumimoji="1" lang="en-US" altLang="zh-CN" sz="4218" dirty="0"/>
              <a:t> [29].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b="1" dirty="0"/>
              <a:t>The image and text encoders are kept frozen </a:t>
            </a:r>
            <a:r>
              <a:rPr kumimoji="1" lang="en-US" altLang="zh-CN" sz="4218" dirty="0"/>
              <a:t>during the IMAGEBIND training and the audio, depth, thermal, and IMU encoders </a:t>
            </a:r>
            <a:r>
              <a:rPr kumimoji="1" lang="en-US" altLang="zh-CN" sz="4218" b="1" dirty="0"/>
              <a:t>are updated</a:t>
            </a:r>
            <a:r>
              <a:rPr kumimoji="1" lang="en-US" altLang="zh-CN" sz="4218" dirty="0"/>
              <a:t>.</a:t>
            </a:r>
            <a:endParaRPr kumimoji="1" lang="en-US" altLang="zh-CN" sz="4218" b="1" dirty="0">
              <a:solidFill>
                <a:srgbClr val="FF0000"/>
              </a:solidFill>
            </a:endParaRPr>
          </a:p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Datasets</a:t>
            </a: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(image, text) pairs from large-scale web data from CLIP.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(video, audio) pairs from the </a:t>
            </a:r>
            <a:r>
              <a:rPr kumimoji="1" lang="en-US" altLang="zh-CN" sz="4218" dirty="0" err="1"/>
              <a:t>Audioset</a:t>
            </a:r>
            <a:r>
              <a:rPr kumimoji="1" lang="en-US" altLang="zh-CN" sz="4218" dirty="0"/>
              <a:t> dataset.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(image, depth) pairs from the SUN RGB-D dataset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(image, thermal) pairs from the LLVIP dataset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(video, IMU) pairs from the Ego4D dataset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For naturally paired modalities and datasets, we do not use any extra supervision like class labels, text etc.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</p:spTree>
    <p:extLst>
      <p:ext uri="{BB962C8B-B14F-4D97-AF65-F5344CB8AC3E}">
        <p14:creationId xmlns:p14="http://schemas.microsoft.com/office/powerpoint/2010/main" val="3073280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2DD0E-C57E-7042-A6AD-A1C81FE51F7B}"/>
              </a:ext>
            </a:extLst>
          </p:cNvPr>
          <p:cNvSpPr txBox="1">
            <a:spLocks/>
          </p:cNvSpPr>
          <p:nvPr/>
        </p:nvSpPr>
        <p:spPr>
          <a:xfrm>
            <a:off x="619027" y="222643"/>
            <a:ext cx="24174548" cy="2391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8595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94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zh-CN" sz="7200" b="1" dirty="0">
                <a:latin typeface="Times" pitchFamily="2" charset="0"/>
              </a:rPr>
              <a:t>Experiments</a:t>
            </a:r>
            <a:endParaRPr lang="en-US" altLang="zh-CN" sz="4800" b="1" dirty="0">
              <a:latin typeface="Times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B36EA6-4560-F749-91E7-B6132114FD37}"/>
              </a:ext>
            </a:extLst>
          </p:cNvPr>
          <p:cNvSpPr/>
          <p:nvPr/>
        </p:nvSpPr>
        <p:spPr>
          <a:xfrm>
            <a:off x="0" y="2341750"/>
            <a:ext cx="10950498" cy="234195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9">
            <a:extLst>
              <a:ext uri="{FF2B5EF4-FFF2-40B4-BE49-F238E27FC236}">
                <a16:creationId xmlns:a16="http://schemas.microsoft.com/office/drawing/2014/main" id="{B78F8566-9422-D84A-B30C-1B6072A75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660" y="7166807"/>
            <a:ext cx="23724819" cy="9179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Emergent zero-shot classification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measures IMAGEBIND’s ability to associate text</a:t>
            </a:r>
            <a:r>
              <a:rPr kumimoji="1" lang="zh-CN" altLang="en-US" sz="4218" dirty="0"/>
              <a:t> </a:t>
            </a:r>
            <a:r>
              <a:rPr kumimoji="1" lang="en-US" altLang="zh-CN" sz="4218" dirty="0"/>
              <a:t>embeddings to the other modalities without observing them</a:t>
            </a:r>
            <a:r>
              <a:rPr kumimoji="1" lang="zh-CN" altLang="en-US" sz="4218" dirty="0"/>
              <a:t> </a:t>
            </a:r>
            <a:r>
              <a:rPr kumimoji="1" lang="en-US" altLang="zh-CN" sz="4218" dirty="0"/>
              <a:t>together during training.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IMAGEBIND achieves a high emergent zero-shot classification performance.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even compares favorably to supervised specialist models trained for the specific modality and task.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These results demonstrate that IMAGEBIND aligns the modalities and implicitly transfers the text supervision associated with images to other modalities like audio.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In particular, IMAGEBIND shows strong alignment for non-visual modalities like audio and IMU suggesting that their naturally available pairing with images is a powerful source of supervision.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D978C8F-29B0-8743-98D5-21E029111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493" y="2912326"/>
            <a:ext cx="20980411" cy="395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79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2DD0E-C57E-7042-A6AD-A1C81FE51F7B}"/>
              </a:ext>
            </a:extLst>
          </p:cNvPr>
          <p:cNvSpPr txBox="1">
            <a:spLocks/>
          </p:cNvSpPr>
          <p:nvPr/>
        </p:nvSpPr>
        <p:spPr>
          <a:xfrm>
            <a:off x="619027" y="222643"/>
            <a:ext cx="24174548" cy="2391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8595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94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zh-CN" sz="7200" b="1" dirty="0">
                <a:latin typeface="Times" pitchFamily="2" charset="0"/>
              </a:rPr>
              <a:t>Experiments</a:t>
            </a:r>
            <a:endParaRPr lang="en-US" altLang="zh-CN" sz="4800" b="1" dirty="0">
              <a:latin typeface="Times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B36EA6-4560-F749-91E7-B6132114FD37}"/>
              </a:ext>
            </a:extLst>
          </p:cNvPr>
          <p:cNvSpPr/>
          <p:nvPr/>
        </p:nvSpPr>
        <p:spPr>
          <a:xfrm>
            <a:off x="0" y="2341750"/>
            <a:ext cx="10950498" cy="234195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9">
            <a:extLst>
              <a:ext uri="{FF2B5EF4-FFF2-40B4-BE49-F238E27FC236}">
                <a16:creationId xmlns:a16="http://schemas.microsoft.com/office/drawing/2014/main" id="{B78F8566-9422-D84A-B30C-1B6072A75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4470" y="2935049"/>
            <a:ext cx="11482191" cy="13074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Zero-shot text-to-audio retrieval and classification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Prior work trains using paired data for that modality</a:t>
            </a:r>
            <a:r>
              <a:rPr kumimoji="1" lang="zh-CN" altLang="en-US" sz="4218" dirty="0"/>
              <a:t> </a:t>
            </a:r>
            <a:r>
              <a:rPr kumimoji="1" lang="en-US" altLang="zh-CN" sz="4218" dirty="0"/>
              <a:t>e.g., </a:t>
            </a:r>
            <a:r>
              <a:rPr kumimoji="1" lang="en-US" altLang="zh-CN" sz="4218" dirty="0" err="1"/>
              <a:t>AudioCLIP</a:t>
            </a:r>
            <a:r>
              <a:rPr kumimoji="1" lang="en-US" altLang="zh-CN" sz="4218" dirty="0"/>
              <a:t> [26] uses (audio, text) supervision</a:t>
            </a:r>
            <a:r>
              <a:rPr kumimoji="1" lang="zh-CN" altLang="en-US" sz="4218" dirty="0"/>
              <a:t> </a:t>
            </a:r>
            <a:r>
              <a:rPr kumimoji="1" lang="en-US" altLang="zh-CN" sz="4218" dirty="0"/>
              <a:t>and AVFIC [51] uses automatically mined (audio, text) pairs.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On the Clotho dataset, IMAGEBIND has double the performance of AVFIC despite not using any text pairing for audio during training.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Compared to the supervised </a:t>
            </a:r>
            <a:r>
              <a:rPr kumimoji="1" lang="en-US" altLang="zh-CN" sz="4218" dirty="0" err="1"/>
              <a:t>AudioCLIP</a:t>
            </a:r>
            <a:r>
              <a:rPr kumimoji="1" lang="en-US" altLang="zh-CN" sz="4218" dirty="0"/>
              <a:t> model, IMAGEBIND achieves comparable audio classification performance on ESC.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Validates </a:t>
            </a:r>
            <a:r>
              <a:rPr kumimoji="1" lang="en-US" altLang="zh-CN" sz="4218" dirty="0" err="1"/>
              <a:t>ImageBind’s</a:t>
            </a:r>
            <a:r>
              <a:rPr kumimoji="1" lang="en-US" altLang="zh-CN" sz="4218" dirty="0"/>
              <a:t> ability to align the audio and text modalities using images as a bridge.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B7C71C-91F9-4D4D-992B-1C1074864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6661" y="2935049"/>
            <a:ext cx="11301779" cy="948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552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2DD0E-C57E-7042-A6AD-A1C81FE51F7B}"/>
              </a:ext>
            </a:extLst>
          </p:cNvPr>
          <p:cNvSpPr txBox="1">
            <a:spLocks/>
          </p:cNvSpPr>
          <p:nvPr/>
        </p:nvSpPr>
        <p:spPr>
          <a:xfrm>
            <a:off x="619027" y="222643"/>
            <a:ext cx="24174548" cy="2391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8595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94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zh-CN" sz="7200" b="1" dirty="0">
                <a:latin typeface="Times" pitchFamily="2" charset="0"/>
              </a:rPr>
              <a:t>Experiments</a:t>
            </a:r>
            <a:endParaRPr lang="en-US" altLang="zh-CN" sz="4800" b="1" dirty="0">
              <a:latin typeface="Times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B36EA6-4560-F749-91E7-B6132114FD37}"/>
              </a:ext>
            </a:extLst>
          </p:cNvPr>
          <p:cNvSpPr/>
          <p:nvPr/>
        </p:nvSpPr>
        <p:spPr>
          <a:xfrm>
            <a:off x="0" y="2341750"/>
            <a:ext cx="10950498" cy="234195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9">
            <a:extLst>
              <a:ext uri="{FF2B5EF4-FFF2-40B4-BE49-F238E27FC236}">
                <a16:creationId xmlns:a16="http://schemas.microsoft.com/office/drawing/2014/main" id="{B78F8566-9422-D84A-B30C-1B6072A75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4807" y="5763309"/>
            <a:ext cx="11482191" cy="7232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Few-shot classification</a:t>
            </a:r>
          </a:p>
          <a:p>
            <a:pPr marL="0" indent="0"/>
            <a:endParaRPr kumimoji="1" lang="en-US" altLang="zh-CN" sz="4218" b="1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These results show the strong generalization of IMAGEBIND audio and depth features trained with image alignment.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052A99-2439-E243-85F1-A5F46498C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6998" y="2935049"/>
            <a:ext cx="9956658" cy="882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49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2DD0E-C57E-7042-A6AD-A1C81FE51F7B}"/>
              </a:ext>
            </a:extLst>
          </p:cNvPr>
          <p:cNvSpPr txBox="1">
            <a:spLocks/>
          </p:cNvSpPr>
          <p:nvPr/>
        </p:nvSpPr>
        <p:spPr>
          <a:xfrm>
            <a:off x="619027" y="222643"/>
            <a:ext cx="24174548" cy="2391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8595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94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zh-CN" sz="7200" b="1" dirty="0">
                <a:latin typeface="Times" pitchFamily="2" charset="0"/>
              </a:rPr>
              <a:t>Analysis</a:t>
            </a:r>
            <a:r>
              <a:rPr lang="zh-CN" altLang="en-US" sz="7200" b="1" dirty="0">
                <a:latin typeface="Times" pitchFamily="2" charset="0"/>
              </a:rPr>
              <a:t> </a:t>
            </a:r>
            <a:r>
              <a:rPr lang="en-US" altLang="zh-CN" sz="7200" b="1" dirty="0">
                <a:latin typeface="Times" pitchFamily="2" charset="0"/>
              </a:rPr>
              <a:t>and Applications</a:t>
            </a:r>
            <a:endParaRPr lang="en-US" altLang="zh-CN" sz="4800" b="1" dirty="0">
              <a:latin typeface="Times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B36EA6-4560-F749-91E7-B6132114FD37}"/>
              </a:ext>
            </a:extLst>
          </p:cNvPr>
          <p:cNvSpPr/>
          <p:nvPr/>
        </p:nvSpPr>
        <p:spPr>
          <a:xfrm>
            <a:off x="0" y="2341750"/>
            <a:ext cx="10950498" cy="234195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文本框 9">
            <a:extLst>
              <a:ext uri="{FF2B5EF4-FFF2-40B4-BE49-F238E27FC236}">
                <a16:creationId xmlns:a16="http://schemas.microsoft.com/office/drawing/2014/main" id="{B78F8566-9422-D84A-B30C-1B6072A75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4470" y="2935049"/>
            <a:ext cx="11482191" cy="11775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/>
            <a:r>
              <a:rPr kumimoji="1" lang="en-US" altLang="zh-CN" sz="4218" b="1" dirty="0">
                <a:solidFill>
                  <a:srgbClr val="FF0000"/>
                </a:solidFill>
              </a:rPr>
              <a:t>Multimodal embedding space arithmetic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We study whether IMAGEBIND’s embeddings can be used to compose information across modalities.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The joint embedding space allows for us to compose two embeddings: e.g., image of fruits on a table + sound of chirping birds and retrieve an image that contains both these concepts, i.e., fruits on trees with birds.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zh-CN" sz="4218" dirty="0"/>
              <a:t>This will likely enable a rich variety of compositional tasks.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kumimoji="1" lang="en-US" altLang="zh-CN" sz="4218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5310F7-623E-3241-B2BB-289591322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1446" y="2614151"/>
            <a:ext cx="10662323" cy="872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92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>
            <a:alpha val="4000"/>
          </a:srgbClr>
        </a:solidFill>
        <a:ln w="73025">
          <a:solidFill>
            <a:srgbClr val="FF0000"/>
          </a:solidFill>
          <a:prstDash val="sysDot"/>
        </a:ln>
      </a:spPr>
      <a:bodyPr rtlCol="0" anchor="ctr"/>
      <a:lstStyle>
        <a:defPPr algn="ctr">
          <a:defRPr kumimoji="1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16219</TotalTime>
  <Words>788</Words>
  <Application>Microsoft Macintosh PowerPoint</Application>
  <PresentationFormat>自定义</PresentationFormat>
  <Paragraphs>106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等线</vt:lpstr>
      <vt:lpstr>等线 Light</vt:lpstr>
      <vt:lpstr>Heiti SC Medium</vt:lpstr>
      <vt:lpstr>Apple Chancery</vt:lpstr>
      <vt:lpstr>Arial</vt:lpstr>
      <vt:lpstr>Calibri</vt:lpstr>
      <vt:lpstr>Calibri Light</vt:lpstr>
      <vt:lpstr>Times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weiji(冀炜)</dc:creator>
  <cp:lastModifiedBy>婧婧 李</cp:lastModifiedBy>
  <cp:revision>397</cp:revision>
  <dcterms:created xsi:type="dcterms:W3CDTF">2020-06-23T12:27:46Z</dcterms:created>
  <dcterms:modified xsi:type="dcterms:W3CDTF">2024-09-20T02:48:04Z</dcterms:modified>
</cp:coreProperties>
</file>

<file path=docProps/thumbnail.jpeg>
</file>